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398" r:id="rId1"/>
  </p:sldMasterIdLst>
  <p:notesMasterIdLst>
    <p:notesMasterId r:id="rId21"/>
  </p:notesMasterIdLst>
  <p:sldIdLst>
    <p:sldId id="262" r:id="rId2"/>
    <p:sldId id="286" r:id="rId3"/>
    <p:sldId id="256" r:id="rId4"/>
    <p:sldId id="258" r:id="rId5"/>
    <p:sldId id="268" r:id="rId6"/>
    <p:sldId id="276" r:id="rId7"/>
    <p:sldId id="281" r:id="rId8"/>
    <p:sldId id="269" r:id="rId9"/>
    <p:sldId id="277" r:id="rId10"/>
    <p:sldId id="280" r:id="rId11"/>
    <p:sldId id="279" r:id="rId12"/>
    <p:sldId id="293" r:id="rId13"/>
    <p:sldId id="274" r:id="rId14"/>
    <p:sldId id="278" r:id="rId15"/>
    <p:sldId id="291" r:id="rId16"/>
    <p:sldId id="283" r:id="rId17"/>
    <p:sldId id="290" r:id="rId18"/>
    <p:sldId id="295" r:id="rId19"/>
    <p:sldId id="273" r:id="rId20"/>
  </p:sldIdLst>
  <p:sldSz cx="9144000" cy="6858000" type="screen4x3"/>
  <p:notesSz cx="6858000" cy="9144000"/>
  <p:embeddedFontLst>
    <p:embeddedFont>
      <p:font typeface="휴먼명조" panose="02010504000101010101" pitchFamily="2" charset="-127"/>
      <p:regular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맑은 고딕" panose="020B0503020000020004" pitchFamily="34" charset="-127"/>
      <p:regular r:id="rId23"/>
      <p:bold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YoungHwan" initials="KY" lastIdx="1" clrIdx="0">
    <p:extLst>
      <p:ext uri="{19B8F6BF-5375-455C-9EA6-DF929625EA0E}">
        <p15:presenceInfo xmlns:p15="http://schemas.microsoft.com/office/powerpoint/2012/main" userId="46690650e60874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66"/>
    <a:srgbClr val="C20651"/>
    <a:srgbClr val="BD1A53"/>
    <a:srgbClr val="D9D9D9"/>
    <a:srgbClr val="F7F7F7"/>
    <a:srgbClr val="242424"/>
    <a:srgbClr val="F0C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9" autoAdjust="0"/>
    <p:restoredTop sz="85563"/>
  </p:normalViewPr>
  <p:slideViewPr>
    <p:cSldViewPr snapToObjects="1">
      <p:cViewPr varScale="1">
        <p:scale>
          <a:sx n="105" d="100"/>
          <a:sy n="105" d="100"/>
        </p:scale>
        <p:origin x="18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165F1-BDF3-4B1D-BD36-F8726BA76132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0A9E4-73BB-4F06-BB4E-2ABC3D04AD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75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6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15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16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99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정확도 </a:t>
            </a:r>
            <a:r>
              <a:rPr lang="en-US" altLang="ko-KR" dirty="0"/>
              <a:t>65%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171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999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559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03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9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34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58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다음은 전체 구상도 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먼저 네트워크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AP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사이의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CSI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정보를 수집합니다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수집된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CSI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이진파일 정보를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</a:rPr>
              <a:t>matlab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을 통하여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 CSV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파일로 변환합니다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이때 데이터 전처리와 시각화가 이루어집니다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그 다음으로는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텐서플로우로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만든 모델로 데이터 트레이닝을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트레이닝된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모델은 추후 일반화된 행동 감지 및 탐지를 위해 임베디드 저장장치 혹은 서버에 저장됩니다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저장된 정보와 실시간 행동감지는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flutter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앱을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실시간으로 확인할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먼저 네트워크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AP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사이의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CSI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정보를 수집합니다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수집된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CSI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이진파일 정보를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매틀랩을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통하여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CSV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파일로 변환합니다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이때 데이터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전처리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부분과 시각화 부분이 이루어 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그후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텐서플로로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만들어진 모델로 데이터로 트레이닝이 이루어집니다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트레이닝 된 모델은 임베디드 저장장치 혹은 서버에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추후 일반화된 행동 감지 및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탐지을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위해 저장됩니다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 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저장된 정보와 실시간 행동감지를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Flutter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앱을 통해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시각화하여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실시간으로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</a:rPr>
              <a:t>볼수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 있도록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&lt;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요약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&gt;</a:t>
            </a:r>
          </a:p>
          <a:p>
            <a:r>
              <a:rPr lang="en-US" altLang="ko-KR" sz="1800" dirty="0">
                <a:solidFill>
                  <a:schemeClr val="bg1"/>
                </a:solidFill>
              </a:rPr>
              <a:t>1. CSI </a:t>
            </a:r>
            <a:r>
              <a:rPr lang="ko-KR" altLang="en-US" sz="1800" dirty="0">
                <a:solidFill>
                  <a:schemeClr val="bg1"/>
                </a:solidFill>
              </a:rPr>
              <a:t>데이터를 수집 </a:t>
            </a:r>
            <a:r>
              <a:rPr lang="en-US" altLang="ko-KR" sz="1800" dirty="0">
                <a:solidFill>
                  <a:schemeClr val="bg1"/>
                </a:solidFill>
              </a:rPr>
              <a:t>(</a:t>
            </a:r>
            <a:r>
              <a:rPr lang="ko-KR" altLang="en-US" sz="1800" dirty="0">
                <a:solidFill>
                  <a:schemeClr val="bg1"/>
                </a:solidFill>
              </a:rPr>
              <a:t>직접 </a:t>
            </a:r>
            <a:r>
              <a:rPr lang="en-US" altLang="ko-KR" sz="1800" dirty="0">
                <a:solidFill>
                  <a:schemeClr val="bg1"/>
                </a:solidFill>
              </a:rPr>
              <a:t>3</a:t>
            </a:r>
            <a:r>
              <a:rPr lang="ko-KR" altLang="en-US" sz="1800" dirty="0">
                <a:solidFill>
                  <a:schemeClr val="bg1"/>
                </a:solidFill>
              </a:rPr>
              <a:t>개월간 제작</a:t>
            </a:r>
            <a:r>
              <a:rPr lang="en-US" altLang="ko-KR" sz="18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800" dirty="0">
                <a:solidFill>
                  <a:schemeClr val="bg1"/>
                </a:solidFill>
              </a:rPr>
              <a:t>2. </a:t>
            </a:r>
            <a:r>
              <a:rPr lang="ko-KR" altLang="en-US" sz="1800" dirty="0">
                <a:solidFill>
                  <a:schemeClr val="bg1"/>
                </a:solidFill>
              </a:rPr>
              <a:t>신호를 받아 </a:t>
            </a:r>
            <a:r>
              <a:rPr lang="en-US" altLang="ko-KR" sz="1800" dirty="0" err="1">
                <a:solidFill>
                  <a:schemeClr val="bg1"/>
                </a:solidFill>
              </a:rPr>
              <a:t>matlab</a:t>
            </a:r>
            <a:r>
              <a:rPr lang="ko-KR" altLang="en-US" sz="1800" dirty="0">
                <a:solidFill>
                  <a:schemeClr val="bg1"/>
                </a:solidFill>
              </a:rPr>
              <a:t>으로 </a:t>
            </a:r>
            <a:r>
              <a:rPr lang="en-US" altLang="ko-KR" sz="1800" dirty="0">
                <a:solidFill>
                  <a:schemeClr val="bg1"/>
                </a:solidFill>
              </a:rPr>
              <a:t>csv</a:t>
            </a:r>
            <a:r>
              <a:rPr lang="ko-KR" altLang="en-US" sz="1800" dirty="0">
                <a:solidFill>
                  <a:schemeClr val="bg1"/>
                </a:solidFill>
              </a:rPr>
              <a:t>로 도식화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3. LSTM</a:t>
            </a:r>
            <a:r>
              <a:rPr lang="ko-KR" altLang="en-US" sz="1800" dirty="0">
                <a:solidFill>
                  <a:schemeClr val="bg1"/>
                </a:solidFill>
              </a:rPr>
              <a:t> 트레이닝 </a:t>
            </a:r>
            <a:r>
              <a:rPr lang="en-US" altLang="ko-KR" sz="1800" dirty="0">
                <a:solidFill>
                  <a:schemeClr val="bg1"/>
                </a:solidFill>
              </a:rPr>
              <a:t>–</a:t>
            </a:r>
            <a:r>
              <a:rPr lang="ko-KR" altLang="en-US" sz="1800" dirty="0">
                <a:solidFill>
                  <a:schemeClr val="bg1"/>
                </a:solidFill>
              </a:rPr>
              <a:t>검증집합 학습 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4. </a:t>
            </a:r>
            <a:r>
              <a:rPr lang="ko-KR" altLang="en-US" sz="1800" dirty="0">
                <a:solidFill>
                  <a:schemeClr val="bg1"/>
                </a:solidFill>
              </a:rPr>
              <a:t>일반화 성능을 끌어올리기 위해 다양한 필터링 알고리즘 및 </a:t>
            </a:r>
            <a:r>
              <a:rPr lang="en-US" altLang="ko-KR" sz="1800" dirty="0">
                <a:solidFill>
                  <a:schemeClr val="bg1"/>
                </a:solidFill>
              </a:rPr>
              <a:t>AI </a:t>
            </a:r>
            <a:r>
              <a:rPr lang="ko-KR" altLang="en-US" sz="1800" dirty="0">
                <a:solidFill>
                  <a:schemeClr val="bg1"/>
                </a:solidFill>
              </a:rPr>
              <a:t>모델링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56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AI network </a:t>
            </a:r>
            <a:r>
              <a:rPr kumimoji="1" lang="ko-KR" altLang="en-US" dirty="0" err="1"/>
              <a:t>차폐실</a:t>
            </a:r>
            <a:r>
              <a:rPr kumimoji="1" lang="ko-KR" altLang="en-US" dirty="0"/>
              <a:t> 이용</a:t>
            </a:r>
            <a:endParaRPr kumimoji="1" lang="en-US" altLang="ko-KR" dirty="0"/>
          </a:p>
          <a:p>
            <a:pPr marL="685800" lvl="1" indent="-228600">
              <a:buAutoNum type="arabicPeriod"/>
            </a:pPr>
            <a:r>
              <a:rPr kumimoji="1" lang="ko-KR" altLang="en-US" dirty="0"/>
              <a:t>전파를 차단하고 고정된 구간에서만 전파 변화를 정확하게 측정하기 위해 판교 </a:t>
            </a:r>
            <a:r>
              <a:rPr kumimoji="1" lang="en-US" altLang="ko-KR" dirty="0"/>
              <a:t>AI network</a:t>
            </a:r>
            <a:r>
              <a:rPr kumimoji="1" lang="ko-KR" altLang="en-US" dirty="0"/>
              <a:t> 차폐실을 이용</a:t>
            </a:r>
            <a:r>
              <a:rPr kumimoji="1" lang="en-US" altLang="ko-KR" dirty="0"/>
              <a:t>.</a:t>
            </a:r>
          </a:p>
          <a:p>
            <a:pPr marL="685800" lvl="1" indent="-228600">
              <a:buAutoNum type="arabicPeriod"/>
            </a:pPr>
            <a:r>
              <a:rPr kumimoji="1" lang="ko-KR" altLang="en-US" dirty="0"/>
              <a:t>정확한 데이터</a:t>
            </a:r>
            <a:endParaRPr kumimoji="1" lang="en-US" altLang="ko-KR" dirty="0"/>
          </a:p>
          <a:p>
            <a:r>
              <a:rPr kumimoji="1" lang="ko-KR" altLang="en-US" dirty="0"/>
              <a:t>다양한 장소에서 수집된 행동 변화의 전파의 변화를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68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AI network </a:t>
            </a:r>
            <a:r>
              <a:rPr kumimoji="1" lang="ko-KR" altLang="en-US" dirty="0" err="1"/>
              <a:t>차폐실</a:t>
            </a:r>
            <a:r>
              <a:rPr kumimoji="1" lang="ko-KR" altLang="en-US" dirty="0"/>
              <a:t> 이용</a:t>
            </a:r>
            <a:endParaRPr kumimoji="1" lang="en-US" altLang="ko-KR" dirty="0"/>
          </a:p>
          <a:p>
            <a:pPr marL="685800" lvl="1" indent="-228600">
              <a:buAutoNum type="arabicPeriod"/>
            </a:pPr>
            <a:r>
              <a:rPr kumimoji="1" lang="ko-KR" altLang="en-US" dirty="0"/>
              <a:t>전파를 차단하고 고정된 구간에서만 전파 변화를 정확하게 측정하기 위해 판교 </a:t>
            </a:r>
            <a:r>
              <a:rPr kumimoji="1" lang="en-US" altLang="ko-KR" dirty="0"/>
              <a:t>AI network</a:t>
            </a:r>
            <a:r>
              <a:rPr kumimoji="1" lang="ko-KR" altLang="en-US" dirty="0"/>
              <a:t> 차폐실을 이용</a:t>
            </a:r>
            <a:r>
              <a:rPr kumimoji="1" lang="en-US" altLang="ko-KR" dirty="0"/>
              <a:t>.</a:t>
            </a:r>
          </a:p>
          <a:p>
            <a:pPr marL="685800" lvl="1" indent="-228600">
              <a:buAutoNum type="arabicPeriod"/>
            </a:pPr>
            <a:r>
              <a:rPr kumimoji="1" lang="ko-KR" altLang="en-US" dirty="0"/>
              <a:t>정확한 데이터</a:t>
            </a:r>
            <a:endParaRPr kumimoji="1" lang="en-US" altLang="ko-KR" dirty="0"/>
          </a:p>
          <a:p>
            <a:r>
              <a:rPr kumimoji="1" lang="ko-KR" altLang="en-US" dirty="0"/>
              <a:t>다양한 장소에서 수집된 행동 변화의 전파의 변화를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3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AI network </a:t>
            </a:r>
            <a:r>
              <a:rPr kumimoji="1" lang="ko-KR" altLang="en-US" dirty="0" err="1"/>
              <a:t>차폐실</a:t>
            </a:r>
            <a:r>
              <a:rPr kumimoji="1" lang="ko-KR" altLang="en-US" dirty="0"/>
              <a:t> 이용</a:t>
            </a:r>
            <a:endParaRPr kumimoji="1" lang="en-US" altLang="ko-KR" dirty="0"/>
          </a:p>
          <a:p>
            <a:pPr marL="685800" lvl="1" indent="-228600">
              <a:buAutoNum type="arabicPeriod"/>
            </a:pPr>
            <a:r>
              <a:rPr kumimoji="1" lang="ko-KR" altLang="en-US" dirty="0"/>
              <a:t>전파를 차단하고 고정된 구간에서만 전파 변화를 정확하게 측정하기 위해 판교 </a:t>
            </a:r>
            <a:r>
              <a:rPr kumimoji="1" lang="en-US" altLang="ko-KR" dirty="0"/>
              <a:t>AI network</a:t>
            </a:r>
            <a:r>
              <a:rPr kumimoji="1" lang="ko-KR" altLang="en-US" dirty="0"/>
              <a:t> 차폐실을 이용</a:t>
            </a:r>
            <a:r>
              <a:rPr kumimoji="1" lang="en-US" altLang="ko-KR" dirty="0"/>
              <a:t>.</a:t>
            </a:r>
          </a:p>
          <a:p>
            <a:pPr marL="685800" lvl="1" indent="-228600">
              <a:buAutoNum type="arabicPeriod"/>
            </a:pPr>
            <a:r>
              <a:rPr kumimoji="1" lang="ko-KR" altLang="en-US" dirty="0"/>
              <a:t>정확한 데이터</a:t>
            </a:r>
            <a:endParaRPr kumimoji="1" lang="en-US" altLang="ko-KR" dirty="0"/>
          </a:p>
          <a:p>
            <a:r>
              <a:rPr kumimoji="1" lang="ko-KR" altLang="en-US" dirty="0"/>
              <a:t>다양한 장소에서 수집된 행동 변화의 전파의 변화를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61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 모델은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LSTM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auto-encoder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구조를 이용해 전파를 재구성한다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이때 재구성시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reconstruction error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계산하고 이것을 이상탐지 점수로 사용한다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. LSTM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모델의 구조는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[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그림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17]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한양신명조"/>
              </a:rPr>
              <a:t>과 같다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r>
              <a:rPr lang="en-US" altLang="ko-KR" dirty="0"/>
              <a:t>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28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위상 회전 </a:t>
            </a:r>
            <a:r>
              <a:rPr lang="en-US" altLang="ko-KR" dirty="0"/>
              <a:t>: </a:t>
            </a:r>
            <a:r>
              <a:rPr lang="ko-KR" altLang="en-US" dirty="0"/>
              <a:t>중력 </a:t>
            </a:r>
            <a:r>
              <a:rPr lang="en-US" altLang="ko-KR" dirty="0"/>
              <a:t>,</a:t>
            </a:r>
            <a:r>
              <a:rPr lang="ko-KR" altLang="en-US" dirty="0"/>
              <a:t>위치 등에 따른 주파수 변화를 데시벨 변화를 주파수를 보정하여 계산</a:t>
            </a:r>
            <a:endParaRPr lang="en-US" altLang="ko-KR" dirty="0"/>
          </a:p>
          <a:p>
            <a:r>
              <a:rPr lang="ko-KR" altLang="en-US" dirty="0"/>
              <a:t>시간차를 두어 계산한다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대역 통과 필터와 </a:t>
            </a:r>
            <a:r>
              <a:rPr lang="ko-KR" altLang="en-US" dirty="0" err="1"/>
              <a:t>저역통과</a:t>
            </a:r>
            <a:r>
              <a:rPr lang="ko-KR" altLang="en-US" dirty="0"/>
              <a:t> 필터이용</a:t>
            </a:r>
            <a:endParaRPr lang="en-US" altLang="ko-KR" dirty="0"/>
          </a:p>
          <a:p>
            <a:r>
              <a:rPr lang="ko-KR" altLang="en-US" dirty="0"/>
              <a:t>대역 통과 필터를 통해 파형의 밀도를 높이고 음부분을 양부분으로 변환</a:t>
            </a:r>
            <a:r>
              <a:rPr lang="en-US" altLang="ko-KR" dirty="0"/>
              <a:t>, </a:t>
            </a:r>
            <a:r>
              <a:rPr lang="ko-KR" altLang="en-US" dirty="0" err="1"/>
              <a:t>저역통과</a:t>
            </a:r>
            <a:r>
              <a:rPr lang="ko-KR" altLang="en-US" dirty="0"/>
              <a:t> 필터  밀도가 높은 부분의 파형에 관한 포락만</a:t>
            </a:r>
            <a:r>
              <a:rPr lang="en-US" altLang="ko-KR" dirty="0"/>
              <a:t>(</a:t>
            </a:r>
            <a:r>
              <a:rPr lang="ko-KR" altLang="en-US" dirty="0"/>
              <a:t>직선</a:t>
            </a:r>
            <a:r>
              <a:rPr lang="en-US" altLang="ko-KR" dirty="0"/>
              <a:t>) </a:t>
            </a:r>
            <a:r>
              <a:rPr lang="ko-KR" altLang="en-US" dirty="0"/>
              <a:t>남도록 처리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0A9E4-73BB-4F06-BB4E-2ABC3D04ADF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5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58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2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4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05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2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1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3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8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498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9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678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BDE35E2-7DD5-4C7A-9CDE-9AF22648C247}" type="datetimeFigureOut">
              <a:rPr lang="ko-KR" altLang="en-US" smtClean="0"/>
              <a:pPr/>
              <a:t>2022. 11. 14.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7629C29-BDF4-44B6-AA2D-4B7D399533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80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1" r:id="rId3"/>
    <p:sldLayoutId id="2147484402" r:id="rId4"/>
    <p:sldLayoutId id="2147484403" r:id="rId5"/>
    <p:sldLayoutId id="2147484404" r:id="rId6"/>
    <p:sldLayoutId id="2147484405" r:id="rId7"/>
    <p:sldLayoutId id="2147484406" r:id="rId8"/>
    <p:sldLayoutId id="2147484407" r:id="rId9"/>
    <p:sldLayoutId id="2147484408" r:id="rId10"/>
    <p:sldLayoutId id="214748440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5496" y="1268760"/>
            <a:ext cx="8873400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en-US" altLang="ko-KR" sz="4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WiFi</a:t>
            </a:r>
            <a:r>
              <a:rPr lang="ko-KR" altLang="en-US" sz="4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이용한 시각적제약에서 벗어난 행동인지 시스템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A3DE04-A7FB-4E18-86D5-86616FC97405}"/>
              </a:ext>
            </a:extLst>
          </p:cNvPr>
          <p:cNvSpPr txBox="1"/>
          <p:nvPr/>
        </p:nvSpPr>
        <p:spPr>
          <a:xfrm>
            <a:off x="2483768" y="4293096"/>
            <a:ext cx="38013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 Name : KM WIFI</a:t>
            </a:r>
          </a:p>
          <a:p>
            <a:pPr algn="ctr"/>
            <a:r>
              <a:rPr lang="ko-KR" altLang="en-US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&lt;AI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모델 생성시 데이터 수집 대상과 행동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&gt;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각 종류 걷기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앉기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눕기의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가지 행동  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건강한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60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대 성인 남자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키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173cm)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라벨링</a:t>
            </a:r>
            <a:endParaRPr lang="ko-KR" altLang="en-US" sz="3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DC5E79-FF4A-93F9-A0A2-D5CEEB2CC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755008"/>
            <a:ext cx="2467575" cy="1826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D433F2-5645-5C64-7D37-108129865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4661130"/>
            <a:ext cx="2443174" cy="18305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46C1E1-93ED-7CFD-C737-6A1BE33E4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2755008"/>
            <a:ext cx="2443174" cy="1826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537110B-0945-6D5E-B88D-8732D916D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519" y="4656808"/>
            <a:ext cx="2447936" cy="18305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59B71F-54CC-93D0-7226-37630049A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5899" y="2771358"/>
            <a:ext cx="2129768" cy="37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&lt;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AI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모델 생성시 데이터 수집 대상과 행동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키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170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남성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눕기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걷기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앉기 데이터 수집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실험실 내 각 행동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100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개씩 생성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종류 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17237-1618-5179-4912-C78096F99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63" b="27950"/>
          <a:stretch/>
        </p:blipFill>
        <p:spPr>
          <a:xfrm>
            <a:off x="6300192" y="2958983"/>
            <a:ext cx="2489449" cy="33295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848B51-7547-588E-FAA0-A4E04FB90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00" b="18101"/>
          <a:stretch/>
        </p:blipFill>
        <p:spPr>
          <a:xfrm>
            <a:off x="4092171" y="2958983"/>
            <a:ext cx="2162092" cy="33295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DECAB6-333D-B1BD-FF05-03D62DCCC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90" y="3645024"/>
            <a:ext cx="3524713" cy="264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GoogLNet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+ LSTM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쓰면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AI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가 알아서 라벨링이 가능하다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=&gt;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구현 완료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구글넷의 네트워크 구성도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실제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라벨링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가능시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이용할수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없나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ED3005-CBC8-38A6-F948-694FC0D98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77" y="2492896"/>
            <a:ext cx="8192643" cy="1086002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FC229E0-D4EC-9DA0-88AB-7B8FAA97D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7294344">
            <a:extLst>
              <a:ext uri="{FF2B5EF4-FFF2-40B4-BE49-F238E27FC236}">
                <a16:creationId xmlns:a16="http://schemas.microsoft.com/office/drawing/2014/main" id="{6B1EAB37-DADE-38CF-6F2A-19499C85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2" y="4380008"/>
            <a:ext cx="7535443" cy="221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5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영상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라벨링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네트워크 트레이닝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DF19B7-C6B2-4DCB-FD8D-5BDE4CD7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59" y="1157210"/>
            <a:ext cx="8622721" cy="50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0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googlnet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+ </a:t>
            </a:r>
            <a:r>
              <a:rPr lang="en-US" altLang="ko-KR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biletm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쓰면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AI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가 알아서 라벨링이 가능하다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=&gt;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구현 완료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실제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라벨링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가능시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이용할수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없나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ED3005-CBC8-38A6-F948-694FC0D98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77" y="2492896"/>
            <a:ext cx="8192643" cy="1086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BCA4B8-5EB0-2C41-97E8-4094B0D5A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332"/>
            <a:ext cx="9144000" cy="651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5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전파 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기반코드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칼만필터 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CF41E99-0C7F-4031-B1EA-1D01967A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8" y="1124745"/>
            <a:ext cx="8640961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2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7</a:t>
            </a: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endParaRPr lang="en-US" altLang="ko-KR" kern="0" dirty="0">
              <a:solidFill>
                <a:srgbClr val="000000"/>
              </a:solidFill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endParaRPr lang="en-US" altLang="ko-KR" sz="1800" kern="0" spc="0" dirty="0">
              <a:solidFill>
                <a:srgbClr val="000000"/>
              </a:solidFill>
              <a:effectLst/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endParaRPr lang="en-US" altLang="ko-KR" kern="0" dirty="0">
              <a:solidFill>
                <a:srgbClr val="000000"/>
              </a:solidFill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endParaRPr lang="en-US" altLang="ko-KR" kern="0" dirty="0">
              <a:solidFill>
                <a:srgbClr val="000000"/>
              </a:solidFill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  <a:ea typeface="휴먼명조" panose="02010504000101010101" pitchFamily="2" charset="-127"/>
              </a:rPr>
              <a:t>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데이터 필터링을 통한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CSI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데이터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임베딩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 레이어 구현 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=&gt; PCA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필터를 활용한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CSI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데이터 필터링 레이어 구현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8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일반적인 환경과 네트워크 차폐시설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(AI network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차폐실이용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CSI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데이터 수집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=&gt;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기본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CSI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데이터셋 수집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앉기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걷기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눕기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9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: VAE-LSTM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이상탐지 모델 레이어 구현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=&gt;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이상행동이 발생한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부분부터의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 행동인지 알고리즘 도입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칼만필터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푸리에 변환을 이용한 전파의 이미지화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전처리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 레이어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레이어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 구현 그리고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CNN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모델 구축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위험행동 상황의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CSI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데이터 수집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=&gt;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기존의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LSTM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모델을 대신하여 분류 인지 모델의 일반화 성능 향상 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349250" marR="63500" indent="-158750" algn="just" fontAlgn="base" latinLnBrk="1">
              <a:lnSpc>
                <a:spcPct val="160000"/>
              </a:lnSpc>
              <a:spcBef>
                <a:spcPts val="280"/>
              </a:spcBef>
              <a:spcAft>
                <a:spcPts val="14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11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: Google-net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과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Lstm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레이어 구현 및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HPC,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Koren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 panose="02010504000101010101" pitchFamily="2" charset="-127"/>
              </a:rPr>
              <a:t>서버 개발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marL="158750" marR="0" indent="-158750" algn="just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 panose="02010504000101010101" pitchFamily="2" charset="-127"/>
              </a:rPr>
              <a:t> 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날짜별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61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79ED3A-B473-8FB2-011C-64D5346774BD}"/>
              </a:ext>
            </a:extLst>
          </p:cNvPr>
          <p:cNvSpPr txBox="1"/>
          <p:nvPr/>
        </p:nvSpPr>
        <p:spPr>
          <a:xfrm>
            <a:off x="467544" y="1412776"/>
            <a:ext cx="20649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300" dirty="0">
                <a:solidFill>
                  <a:schemeClr val="bg1"/>
                </a:solidFill>
              </a:rPr>
              <a:t>소프트웨어 부분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275E71-CA0D-FEAA-E512-09FF6ECBB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748862"/>
              </p:ext>
            </p:extLst>
          </p:nvPr>
        </p:nvGraphicFramePr>
        <p:xfrm>
          <a:off x="971600" y="1859052"/>
          <a:ext cx="7200800" cy="4738298"/>
        </p:xfrm>
        <a:graphic>
          <a:graphicData uri="http://schemas.openxmlformats.org/drawingml/2006/table">
            <a:tbl>
              <a:tblPr/>
              <a:tblGrid>
                <a:gridCol w="3874349">
                  <a:extLst>
                    <a:ext uri="{9D8B030D-6E8A-4147-A177-3AD203B41FA5}">
                      <a16:colId xmlns:a16="http://schemas.microsoft.com/office/drawing/2014/main" val="3031428869"/>
                    </a:ext>
                  </a:extLst>
                </a:gridCol>
                <a:gridCol w="3326451">
                  <a:extLst>
                    <a:ext uri="{9D8B030D-6E8A-4147-A177-3AD203B41FA5}">
                      <a16:colId xmlns:a16="http://schemas.microsoft.com/office/drawing/2014/main" val="3692708167"/>
                    </a:ext>
                  </a:extLst>
                </a:gridCol>
              </a:tblGrid>
              <a:tr h="308232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수행 현황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최종 산출물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228850"/>
                  </a:ext>
                </a:extLst>
              </a:tr>
              <a:tr h="689093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PCA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필터링 알고리즘을 통한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WIFI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주파수 변환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주성분분석 데이터 전처리를 통해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학습에 용이한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CSI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 획득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495751"/>
                  </a:ext>
                </a:extLst>
              </a:tr>
              <a:tr h="461950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주파수 위상 보정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주파수 변환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위상 보정을 통한 주파수데이터 획득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235380"/>
                  </a:ext>
                </a:extLst>
              </a:tr>
              <a:tr h="234807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칼만필터 알고리즘을 통한 전파 보정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주파수를 선형변환 추정하여 보정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960322"/>
                  </a:ext>
                </a:extLst>
              </a:tr>
              <a:tr h="461950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푸리에 변환을 통한 전파 이미지 보정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CNN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학습시 정확도와 학습속도 향상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367912"/>
                  </a:ext>
                </a:extLst>
              </a:tr>
              <a:tr h="234807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VAE-LSTM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모델 구축 및 적용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초기의 데이터 외 행동 탐지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139258"/>
                  </a:ext>
                </a:extLst>
              </a:tr>
              <a:tr h="491995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CNN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모델 구축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LSTM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모델 구축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LSTM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분류모델 보다 일반화 성능 향상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395082"/>
                  </a:ext>
                </a:extLst>
              </a:tr>
              <a:tr h="234807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Flutter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이용한 앱 개발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IoT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기기에 활용할수 있도록 개발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052241"/>
                  </a:ext>
                </a:extLst>
              </a:tr>
              <a:tr h="234807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HPC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서버개발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IoT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단말기에 정보전달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323332"/>
                  </a:ext>
                </a:extLst>
              </a:tr>
              <a:tr h="461950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Google-net + LSTM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활용한 자동레이블 모델 개발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CSI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행동인지 상용화를 위한 레이블링 기법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758877"/>
                  </a:ext>
                </a:extLst>
              </a:tr>
              <a:tr h="461950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위급상황에 따른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CSI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 수집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그냥 눕기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쓰러지기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잘려고 눕기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가지 데이터 수집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302019"/>
                  </a:ext>
                </a:extLst>
              </a:tr>
              <a:tr h="461950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기본적인 시나리오에 따른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CSI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데이터수집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걷기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눕기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서기의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CSI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 수집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5571" marR="55571" marT="13844" marB="13844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419801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0F181FD2-D320-1E38-B269-1B732EF06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425" y="21859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48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수행상황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79ED3A-B473-8FB2-011C-64D5346774BD}"/>
              </a:ext>
            </a:extLst>
          </p:cNvPr>
          <p:cNvSpPr txBox="1"/>
          <p:nvPr/>
        </p:nvSpPr>
        <p:spPr>
          <a:xfrm>
            <a:off x="467544" y="1412776"/>
            <a:ext cx="192552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300" dirty="0">
                <a:solidFill>
                  <a:schemeClr val="bg1"/>
                </a:solidFill>
              </a:rPr>
              <a:t>하드웨어 부분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181FD2-D320-1E38-B269-1B732EF06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425" y="21859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0E91D-6EE0-F468-13D1-CE8C476DF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830143"/>
              </p:ext>
            </p:extLst>
          </p:nvPr>
        </p:nvGraphicFramePr>
        <p:xfrm>
          <a:off x="1115616" y="2147084"/>
          <a:ext cx="6523904" cy="2592287"/>
        </p:xfrm>
        <a:graphic>
          <a:graphicData uri="http://schemas.openxmlformats.org/drawingml/2006/table">
            <a:tbl>
              <a:tblPr/>
              <a:tblGrid>
                <a:gridCol w="3510149">
                  <a:extLst>
                    <a:ext uri="{9D8B030D-6E8A-4147-A177-3AD203B41FA5}">
                      <a16:colId xmlns:a16="http://schemas.microsoft.com/office/drawing/2014/main" val="785601304"/>
                    </a:ext>
                  </a:extLst>
                </a:gridCol>
                <a:gridCol w="3013755">
                  <a:extLst>
                    <a:ext uri="{9D8B030D-6E8A-4147-A177-3AD203B41FA5}">
                      <a16:colId xmlns:a16="http://schemas.microsoft.com/office/drawing/2014/main" val="3549826321"/>
                    </a:ext>
                  </a:extLst>
                </a:gridCol>
              </a:tblGrid>
              <a:tr h="49695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수행 현황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2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최종 산출물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974400"/>
                  </a:ext>
                </a:extLst>
              </a:tr>
              <a:tr h="791017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Nvida Tx2 board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설치한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AI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모델링 및 성능 테스트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데이터를 기반으로한 일반화 성능검증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타임 검증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663546"/>
                  </a:ext>
                </a:extLst>
              </a:tr>
              <a:tr h="496953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PC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CSI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하드웨어 설치 우분투 설치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(14.04)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CSI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 수집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바이너리 파일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585510"/>
                  </a:ext>
                </a:extLst>
              </a:tr>
              <a:tr h="403682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Intel 5300n Wireless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설치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CSItools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대의컴퓨터로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CSI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패킷 송수신 가능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494218"/>
                  </a:ext>
                </a:extLst>
              </a:tr>
              <a:tr h="403682"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WIFI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전파 데이터 자동 수집 파일 생성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5420" marR="63500" indent="-121920" algn="just" fontAlgn="base" latinLnBrk="1">
                        <a:lnSpc>
                          <a:spcPct val="140000"/>
                        </a:lnSpc>
                        <a:spcBef>
                          <a:spcPts val="140"/>
                        </a:spcBef>
                        <a:spcAft>
                          <a:spcPts val="14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WIFI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진파일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자동으로 생성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1882" marR="71882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70964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87BFF6F7-A4BD-464F-AF1C-956DE3E07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488" y="3403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8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331640" y="1052736"/>
            <a:ext cx="6480720" cy="255454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endParaRPr lang="en-US" altLang="ko-KR" sz="40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pPr algn="ctr"/>
            <a:endParaRPr lang="en-US" altLang="ko-KR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4758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058112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소프트웨어 부분 및 실시간 구상도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buFont typeface="+mj-lt"/>
              <a:buAutoNum type="arabicPeriod"/>
            </a:pPr>
            <a:endParaRPr lang="ko-KR" altLang="en-US" sz="14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1145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bg1"/>
                </a:solidFill>
                <a:latin typeface="Aerial"/>
                <a:ea typeface="맑은 고딕" panose="020B0503020000020004" pitchFamily="50" charset="-127"/>
              </a:rPr>
              <a:t> 전체적인 구상도</a:t>
            </a:r>
            <a:endParaRPr lang="ko-KR" altLang="en-US" sz="3000" dirty="0">
              <a:solidFill>
                <a:schemeClr val="bg1"/>
              </a:solidFill>
              <a:latin typeface="Aerial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1AFC186-F05E-6075-E3A3-E2989A27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7" y="1514133"/>
            <a:ext cx="4515143" cy="16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309EA94-0FF0-2D42-EC52-39B4404B7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40754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7F75F93-84D5-C594-D386-960AF29D3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48053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0E12F4-99E6-26F1-C241-4FE384897279}"/>
              </a:ext>
            </a:extLst>
          </p:cNvPr>
          <p:cNvGrpSpPr/>
          <p:nvPr/>
        </p:nvGrpSpPr>
        <p:grpSpPr>
          <a:xfrm>
            <a:off x="2840800" y="2528658"/>
            <a:ext cx="2539432" cy="1010289"/>
            <a:chOff x="2907898" y="2504026"/>
            <a:chExt cx="2539432" cy="10102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4380E20-2DD6-3CFB-7395-44966BEA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2840" y="2534125"/>
              <a:ext cx="924490" cy="859123"/>
            </a:xfrm>
            <a:prstGeom prst="rect">
              <a:avLst/>
            </a:prstGeom>
          </p:spPr>
        </p:pic>
        <p:pic>
          <p:nvPicPr>
            <p:cNvPr id="12" name="Picture 2" descr="All Events | MATLAB and Simulink Seminars, 6 Dec | TU Dublin">
              <a:extLst>
                <a:ext uri="{FF2B5EF4-FFF2-40B4-BE49-F238E27FC236}">
                  <a16:creationId xmlns:a16="http://schemas.microsoft.com/office/drawing/2014/main" id="{30E14AC3-09AF-D885-0678-9663558CA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7898" y="2504026"/>
              <a:ext cx="1731924" cy="101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70F6D70-FF97-6748-67B4-CECEC6EDC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289" y="2537771"/>
            <a:ext cx="1688533" cy="103641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4F37E2-ED94-33BA-C82C-5C3E494264D0}"/>
              </a:ext>
            </a:extLst>
          </p:cNvPr>
          <p:cNvGrpSpPr/>
          <p:nvPr/>
        </p:nvGrpSpPr>
        <p:grpSpPr>
          <a:xfrm>
            <a:off x="536610" y="2632418"/>
            <a:ext cx="2110637" cy="1055607"/>
            <a:chOff x="882878" y="2445481"/>
            <a:chExt cx="2110637" cy="105560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0C919FC-5C56-90BE-96AA-FBA59E0FC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703926">
              <a:off x="760947" y="2749542"/>
              <a:ext cx="861135" cy="61727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3440AE9-8DB9-4774-D8EB-ACE38797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2040" y="2445481"/>
              <a:ext cx="960203" cy="103641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51E3BEF-079D-27F5-9084-7EA78059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047943">
              <a:off x="2254311" y="2761884"/>
              <a:ext cx="861135" cy="617273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1A8AB664-0436-74FC-29E0-A06A05F0C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8071" y="4598260"/>
            <a:ext cx="1417087" cy="1529555"/>
          </a:xfrm>
          <a:prstGeom prst="rect">
            <a:avLst/>
          </a:prstGeom>
        </p:spPr>
      </p:pic>
      <p:pic>
        <p:nvPicPr>
          <p:cNvPr id="4098" name="Picture 2" descr="Tutorials | Flutter">
            <a:extLst>
              <a:ext uri="{FF2B5EF4-FFF2-40B4-BE49-F238E27FC236}">
                <a16:creationId xmlns:a16="http://schemas.microsoft.com/office/drawing/2014/main" id="{9107D563-165A-C9D1-8E01-ECC1C27AE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260" y="4482812"/>
            <a:ext cx="2302222" cy="113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A29CF6D-2277-4685-590F-20B933E5E6BD}"/>
              </a:ext>
            </a:extLst>
          </p:cNvPr>
          <p:cNvSpPr/>
          <p:nvPr/>
        </p:nvSpPr>
        <p:spPr>
          <a:xfrm>
            <a:off x="2624033" y="2973591"/>
            <a:ext cx="43567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ABCD8E9-A82F-E5C7-7DD8-24D2FE0741D4}"/>
              </a:ext>
            </a:extLst>
          </p:cNvPr>
          <p:cNvSpPr/>
          <p:nvPr/>
        </p:nvSpPr>
        <p:spPr>
          <a:xfrm>
            <a:off x="5448305" y="2952732"/>
            <a:ext cx="43567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C5D1156-D7DE-F3E2-A394-4B6FDBE4B551}"/>
              </a:ext>
            </a:extLst>
          </p:cNvPr>
          <p:cNvSpPr/>
          <p:nvPr/>
        </p:nvSpPr>
        <p:spPr>
          <a:xfrm>
            <a:off x="3674842" y="5115267"/>
            <a:ext cx="43567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08E320F3-8B50-F60D-CCDE-5EC712D2FE95}"/>
              </a:ext>
            </a:extLst>
          </p:cNvPr>
          <p:cNvSpPr/>
          <p:nvPr/>
        </p:nvSpPr>
        <p:spPr>
          <a:xfrm>
            <a:off x="6321710" y="5115267"/>
            <a:ext cx="43567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4CD1591-BD17-A7D1-26B5-174E2479D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C5AD15-D7E3-F9AE-6004-D9ABF52E7707}"/>
              </a:ext>
            </a:extLst>
          </p:cNvPr>
          <p:cNvSpPr txBox="1"/>
          <p:nvPr/>
        </p:nvSpPr>
        <p:spPr>
          <a:xfrm>
            <a:off x="355018" y="3798487"/>
            <a:ext cx="260269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1500" dirty="0">
                <a:solidFill>
                  <a:schemeClr val="bg1"/>
                </a:solidFill>
              </a:rPr>
              <a:t>WIFI</a:t>
            </a:r>
            <a:r>
              <a:rPr kumimoji="1" lang="ko-KR" altLang="en-US" sz="1500" dirty="0">
                <a:solidFill>
                  <a:schemeClr val="bg1"/>
                </a:solidFill>
              </a:rPr>
              <a:t> </a:t>
            </a:r>
            <a:r>
              <a:rPr kumimoji="1" lang="en-US" altLang="ko-KR" sz="1500" dirty="0">
                <a:solidFill>
                  <a:schemeClr val="bg1"/>
                </a:solidFill>
              </a:rPr>
              <a:t>AP</a:t>
            </a:r>
            <a:r>
              <a:rPr kumimoji="1" lang="ko-KR" altLang="en-US" sz="1500" dirty="0" err="1">
                <a:solidFill>
                  <a:schemeClr val="bg1"/>
                </a:solidFill>
              </a:rPr>
              <a:t>를</a:t>
            </a:r>
            <a:r>
              <a:rPr kumimoji="1" lang="ko-KR" altLang="en-US" sz="1500" dirty="0">
                <a:solidFill>
                  <a:schemeClr val="bg1"/>
                </a:solidFill>
              </a:rPr>
              <a:t> 이용하여 </a:t>
            </a:r>
            <a:endParaRPr kumimoji="1" lang="en-US" altLang="ko-KR" sz="15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500" dirty="0">
                <a:solidFill>
                  <a:schemeClr val="bg1"/>
                </a:solidFill>
              </a:rPr>
              <a:t>움직임 감지</a:t>
            </a:r>
            <a:endParaRPr kumimoji="1"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BF833C-BBC9-7E1D-7B4E-DDFC4C566932}"/>
              </a:ext>
            </a:extLst>
          </p:cNvPr>
          <p:cNvSpPr txBox="1"/>
          <p:nvPr/>
        </p:nvSpPr>
        <p:spPr>
          <a:xfrm>
            <a:off x="3256750" y="3823478"/>
            <a:ext cx="23499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 err="1">
                <a:solidFill>
                  <a:schemeClr val="bg1"/>
                </a:solidFill>
              </a:rPr>
              <a:t>이진파일</a:t>
            </a:r>
            <a:r>
              <a:rPr kumimoji="1" lang="ko-KR" altLang="en-US" sz="1500" dirty="0">
                <a:solidFill>
                  <a:schemeClr val="bg1"/>
                </a:solidFill>
              </a:rPr>
              <a:t> 데이터 전처리</a:t>
            </a:r>
            <a:endParaRPr kumimoji="1" lang="en-US" altLang="ko-KR" sz="1500" dirty="0">
              <a:solidFill>
                <a:schemeClr val="bg1"/>
              </a:solidFill>
            </a:endParaRPr>
          </a:p>
          <a:p>
            <a:r>
              <a:rPr kumimoji="1" lang="en-US" altLang="ko-KR" sz="1500" dirty="0">
                <a:solidFill>
                  <a:schemeClr val="bg1"/>
                </a:solidFill>
              </a:rPr>
              <a:t>(</a:t>
            </a:r>
            <a:r>
              <a:rPr kumimoji="1" lang="ko-KR" altLang="en-US" sz="1500" dirty="0">
                <a:solidFill>
                  <a:schemeClr val="bg1"/>
                </a:solidFill>
              </a:rPr>
              <a:t>데시벨</a:t>
            </a:r>
            <a:r>
              <a:rPr kumimoji="1" lang="en-US" altLang="ko-KR" sz="1500" dirty="0">
                <a:solidFill>
                  <a:schemeClr val="bg1"/>
                </a:solidFill>
              </a:rPr>
              <a:t>,</a:t>
            </a:r>
            <a:r>
              <a:rPr kumimoji="1" lang="ko-KR" altLang="en-US" sz="1500" dirty="0">
                <a:solidFill>
                  <a:schemeClr val="bg1"/>
                </a:solidFill>
              </a:rPr>
              <a:t> 위상회전보정</a:t>
            </a:r>
            <a:r>
              <a:rPr kumimoji="1" lang="en-US" altLang="ko-KR" sz="1500" dirty="0">
                <a:solidFill>
                  <a:schemeClr val="bg1"/>
                </a:solidFill>
              </a:rPr>
              <a:t>)</a:t>
            </a:r>
          </a:p>
          <a:p>
            <a:r>
              <a:rPr kumimoji="1" lang="en-US" altLang="ko-KR" sz="1500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kumimoji="1" lang="ko-KR" altLang="en-US" sz="1500" dirty="0">
                <a:solidFill>
                  <a:schemeClr val="bg1"/>
                </a:solidFill>
              </a:rPr>
              <a:t> </a:t>
            </a:r>
            <a:r>
              <a:rPr kumimoji="1" lang="en-US" altLang="ko-KR" sz="1500" dirty="0">
                <a:solidFill>
                  <a:schemeClr val="bg1"/>
                </a:solidFill>
              </a:rPr>
              <a:t>CSV </a:t>
            </a:r>
            <a:r>
              <a:rPr kumimoji="1" lang="ko-KR" altLang="en-US" sz="1500" dirty="0">
                <a:solidFill>
                  <a:schemeClr val="bg1"/>
                </a:solidFill>
              </a:rPr>
              <a:t>파일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C0640A-856D-7E65-761F-F2BC27154655}"/>
              </a:ext>
            </a:extLst>
          </p:cNvPr>
          <p:cNvSpPr txBox="1"/>
          <p:nvPr/>
        </p:nvSpPr>
        <p:spPr>
          <a:xfrm>
            <a:off x="6099412" y="3745107"/>
            <a:ext cx="2072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bg1"/>
                </a:solidFill>
              </a:rPr>
              <a:t>LSTM</a:t>
            </a:r>
            <a:r>
              <a:rPr kumimoji="1" lang="ko-KR" altLang="en-US" sz="1500" dirty="0">
                <a:solidFill>
                  <a:schemeClr val="bg1"/>
                </a:solidFill>
              </a:rPr>
              <a:t>을 적용한 실시간 행동 판단 네트워크 학습 후 서버를 통해 앱으로 판단 정보 전송</a:t>
            </a:r>
          </a:p>
        </p:txBody>
      </p:sp>
      <p:sp>
        <p:nvSpPr>
          <p:cNvPr id="32" name="오른쪽 화살표[R] 48">
            <a:extLst>
              <a:ext uri="{FF2B5EF4-FFF2-40B4-BE49-F238E27FC236}">
                <a16:creationId xmlns:a16="http://schemas.microsoft.com/office/drawing/2014/main" id="{C249F5EA-E417-E278-E3B4-F4D75D7DA174}"/>
              </a:ext>
            </a:extLst>
          </p:cNvPr>
          <p:cNvSpPr/>
          <p:nvPr/>
        </p:nvSpPr>
        <p:spPr>
          <a:xfrm>
            <a:off x="2764018" y="3991564"/>
            <a:ext cx="288032" cy="219591"/>
          </a:xfrm>
          <a:prstGeom prst="rightArrow">
            <a:avLst/>
          </a:prstGeom>
          <a:solidFill>
            <a:srgbClr val="C00000"/>
          </a:solidFill>
          <a:ln>
            <a:solidFill>
              <a:srgbClr val="C20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오른쪽 화살표[R] 50">
            <a:extLst>
              <a:ext uri="{FF2B5EF4-FFF2-40B4-BE49-F238E27FC236}">
                <a16:creationId xmlns:a16="http://schemas.microsoft.com/office/drawing/2014/main" id="{FD48D812-4C13-2153-1AB9-0D971A9E3DAD}"/>
              </a:ext>
            </a:extLst>
          </p:cNvPr>
          <p:cNvSpPr/>
          <p:nvPr/>
        </p:nvSpPr>
        <p:spPr>
          <a:xfrm>
            <a:off x="5633088" y="3986254"/>
            <a:ext cx="288032" cy="219591"/>
          </a:xfrm>
          <a:prstGeom prst="rightArrow">
            <a:avLst/>
          </a:prstGeom>
          <a:solidFill>
            <a:srgbClr val="C00000"/>
          </a:solidFill>
          <a:ln>
            <a:solidFill>
              <a:srgbClr val="C20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 descr="a.slack-edge.com/80588/marketing/img/media-kit/...">
            <a:extLst>
              <a:ext uri="{FF2B5EF4-FFF2-40B4-BE49-F238E27FC236}">
                <a16:creationId xmlns:a16="http://schemas.microsoft.com/office/drawing/2014/main" id="{7F6C651A-3CA6-D098-E1EA-25C1DB64F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53"/>
          <a:stretch/>
        </p:blipFill>
        <p:spPr bwMode="auto">
          <a:xfrm>
            <a:off x="4244743" y="5362669"/>
            <a:ext cx="1696071" cy="7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80FA83-2692-77B8-1ED9-56AEF989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2" y="4735124"/>
            <a:ext cx="2427929" cy="10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59260" y="3555057"/>
            <a:ext cx="2526263" cy="22113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1029" y="3930707"/>
            <a:ext cx="3320595" cy="13705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176031" y="3653708"/>
            <a:ext cx="973592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실험 환경</a:t>
            </a:r>
            <a:endParaRPr sz="1350"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325" y="4936407"/>
            <a:ext cx="503270" cy="50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2164670" y="3911343"/>
            <a:ext cx="468865" cy="46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06960" y="4721862"/>
            <a:ext cx="426575" cy="840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"/>
          <p:cNvCxnSpPr/>
          <p:nvPr/>
        </p:nvCxnSpPr>
        <p:spPr>
          <a:xfrm rot="10800000" flipH="1">
            <a:off x="3091828" y="4623557"/>
            <a:ext cx="1922895" cy="14248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1" name="Google Shape;91;p1"/>
          <p:cNvSpPr txBox="1"/>
          <p:nvPr/>
        </p:nvSpPr>
        <p:spPr>
          <a:xfrm>
            <a:off x="3252688" y="4695725"/>
            <a:ext cx="1601176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35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① </a:t>
            </a:r>
            <a:r>
              <a:rPr lang="en-US" altLang="ko-KR" sz="135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CSI </a:t>
            </a:r>
            <a:r>
              <a:rPr lang="ko-KR" altLang="en-US" sz="135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데이터 전송</a:t>
            </a:r>
            <a:endParaRPr sz="1350"/>
          </a:p>
        </p:txBody>
      </p:sp>
      <p:sp>
        <p:nvSpPr>
          <p:cNvPr id="92" name="Google Shape;92;p1"/>
          <p:cNvSpPr txBox="1"/>
          <p:nvPr/>
        </p:nvSpPr>
        <p:spPr>
          <a:xfrm>
            <a:off x="5701947" y="5371016"/>
            <a:ext cx="235875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35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② </a:t>
            </a:r>
            <a:r>
              <a:rPr lang="en-US" altLang="ko-KR" sz="135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lang="ko-KR" altLang="en-US" sz="135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학습</a:t>
            </a:r>
            <a:endParaRPr sz="1350"/>
          </a:p>
        </p:txBody>
      </p:sp>
      <p:sp>
        <p:nvSpPr>
          <p:cNvPr id="93" name="Google Shape;93;p1"/>
          <p:cNvSpPr txBox="1"/>
          <p:nvPr/>
        </p:nvSpPr>
        <p:spPr>
          <a:xfrm>
            <a:off x="632324" y="5439676"/>
            <a:ext cx="433122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altLang="ko-KR" sz="8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WIFI 1</a:t>
            </a:r>
            <a:endParaRPr sz="8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241903" y="3750211"/>
            <a:ext cx="466859" cy="1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altLang="ko-KR" sz="8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WIFI 2</a:t>
            </a:r>
            <a:endParaRPr sz="8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168916" y="5523047"/>
            <a:ext cx="466859" cy="1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altLang="ko-KR" sz="8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endParaRPr sz="8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1"/>
          <p:cNvCxnSpPr/>
          <p:nvPr/>
        </p:nvCxnSpPr>
        <p:spPr>
          <a:xfrm rot="10800000">
            <a:off x="6881327" y="3152581"/>
            <a:ext cx="0" cy="62435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28800" y="964591"/>
            <a:ext cx="4801769" cy="21351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98" name="Google Shape;98;p1"/>
          <p:cNvSpPr txBox="1"/>
          <p:nvPr/>
        </p:nvSpPr>
        <p:spPr>
          <a:xfrm>
            <a:off x="6695045" y="3376709"/>
            <a:ext cx="235875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35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③ 인공지능 모델 업데이트</a:t>
            </a:r>
            <a:endParaRPr sz="1350"/>
          </a:p>
        </p:txBody>
      </p:sp>
      <p:sp>
        <p:nvSpPr>
          <p:cNvPr id="99" name="Google Shape;99;p1"/>
          <p:cNvSpPr txBox="1"/>
          <p:nvPr/>
        </p:nvSpPr>
        <p:spPr>
          <a:xfrm>
            <a:off x="3812841" y="964590"/>
            <a:ext cx="126068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altLang="ko-KR" sz="13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KOREN VM</a:t>
            </a:r>
            <a:endParaRPr sz="135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-62982" y="1085807"/>
            <a:ext cx="3057836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이상탐지 모델 생성</a:t>
            </a:r>
            <a:endParaRPr sz="1350"/>
          </a:p>
        </p:txBody>
      </p:sp>
      <p:sp>
        <p:nvSpPr>
          <p:cNvPr id="101" name="Google Shape;101;p1"/>
          <p:cNvSpPr txBox="1"/>
          <p:nvPr/>
        </p:nvSpPr>
        <p:spPr>
          <a:xfrm>
            <a:off x="87420" y="1556716"/>
            <a:ext cx="289573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altLang="ko-KR" sz="13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HPC </a:t>
            </a:r>
            <a:r>
              <a:rPr lang="ko-KR" altLang="en-US" sz="13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고성능 </a:t>
            </a:r>
            <a:r>
              <a:rPr lang="en-US" altLang="ko-KR" sz="13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r>
              <a:rPr lang="ko-KR" altLang="en-US" sz="13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를 활용</a:t>
            </a:r>
            <a:endParaRPr sz="13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/>
        </p:nvSpPr>
        <p:spPr>
          <a:xfrm>
            <a:off x="-221361" y="1058093"/>
            <a:ext cx="3057836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이상 행동 탐지</a:t>
            </a:r>
            <a:endParaRPr sz="1350" dirty="0"/>
          </a:p>
        </p:txBody>
      </p:sp>
      <p:sp>
        <p:nvSpPr>
          <p:cNvPr id="132" name="Google Shape;132;p3"/>
          <p:cNvSpPr txBox="1"/>
          <p:nvPr/>
        </p:nvSpPr>
        <p:spPr>
          <a:xfrm>
            <a:off x="338696" y="1565902"/>
            <a:ext cx="199967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3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신속한 상황 전파 체계</a:t>
            </a:r>
            <a:endParaRPr sz="1350"/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95" y="2260432"/>
            <a:ext cx="4804805" cy="272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5829" y="2095366"/>
            <a:ext cx="3452159" cy="121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2254302" y="5103975"/>
            <a:ext cx="973592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altLang="ko-K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Slack </a:t>
            </a:r>
            <a:r>
              <a:rPr lang="ko-KR" alt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알림</a:t>
            </a:r>
            <a:endParaRPr sz="1350"/>
          </a:p>
        </p:txBody>
      </p:sp>
      <p:sp>
        <p:nvSpPr>
          <p:cNvPr id="136" name="Google Shape;136;p3"/>
          <p:cNvSpPr txBox="1"/>
          <p:nvPr/>
        </p:nvSpPr>
        <p:spPr>
          <a:xfrm>
            <a:off x="6442586" y="5103975"/>
            <a:ext cx="1273277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ko-KR" alt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문자 긴급 신고</a:t>
            </a:r>
            <a:endParaRPr sz="1350"/>
          </a:p>
        </p:txBody>
      </p:sp>
      <p:sp>
        <p:nvSpPr>
          <p:cNvPr id="137" name="Google Shape;137;p3"/>
          <p:cNvSpPr txBox="1"/>
          <p:nvPr/>
        </p:nvSpPr>
        <p:spPr>
          <a:xfrm>
            <a:off x="338695" y="5497130"/>
            <a:ext cx="2915357" cy="43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ko-KR" altLang="en-US" sz="7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시연 슬랙 가입</a:t>
            </a:r>
            <a:r>
              <a:rPr lang="en-US" altLang="ko-KR" sz="7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https://join.slack.com/t/kmwifi/shared_invite/zt-1jlzmrsms-jIuViyTQ1_TUp4E5n2dQAw</a:t>
            </a:r>
            <a:endParaRPr sz="1350"/>
          </a:p>
        </p:txBody>
      </p:sp>
      <p:pic>
        <p:nvPicPr>
          <p:cNvPr id="3" name="image7.png">
            <a:extLst>
              <a:ext uri="{FF2B5EF4-FFF2-40B4-BE49-F238E27FC236}">
                <a16:creationId xmlns:a16="http://schemas.microsoft.com/office/drawing/2014/main" id="{4F894DC0-5734-A68E-ED18-14F8FE68DDF0}"/>
              </a:ext>
            </a:extLst>
          </p:cNvPr>
          <p:cNvPicPr/>
          <p:nvPr/>
        </p:nvPicPr>
        <p:blipFill>
          <a:blip r:embed="rId5"/>
          <a:srcRect b="4698"/>
          <a:stretch>
            <a:fillRect/>
          </a:stretch>
        </p:blipFill>
        <p:spPr>
          <a:xfrm>
            <a:off x="5765142" y="3742984"/>
            <a:ext cx="2056924" cy="1019651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26145" y="1143511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 정확도를 </a:t>
            </a:r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올릴것인가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BAC11-4C8E-4390-9143-C2295F486A9D}"/>
              </a:ext>
            </a:extLst>
          </p:cNvPr>
          <p:cNvSpPr txBox="1"/>
          <p:nvPr/>
        </p:nvSpPr>
        <p:spPr>
          <a:xfrm>
            <a:off x="422204" y="2476708"/>
            <a:ext cx="47320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188504-A165-4599-A3AB-723E1D9F7842}"/>
              </a:ext>
            </a:extLst>
          </p:cNvPr>
          <p:cNvSpPr txBox="1"/>
          <p:nvPr/>
        </p:nvSpPr>
        <p:spPr>
          <a:xfrm>
            <a:off x="1092472" y="282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53CA9E-1FE2-4767-AC98-57D9C86C46B5}"/>
              </a:ext>
            </a:extLst>
          </p:cNvPr>
          <p:cNvSpPr txBox="1"/>
          <p:nvPr/>
        </p:nvSpPr>
        <p:spPr>
          <a:xfrm>
            <a:off x="276894" y="1441956"/>
            <a:ext cx="8770350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1.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0" i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Wifi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가능한 간단한 분석이라도 실제 가능한지에 대한 빠른 실험과 검증을 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우선적으로 하는 것이 필요함</a:t>
            </a:r>
            <a:r>
              <a:rPr lang="en-US" altLang="ko-KR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2 </a:t>
            </a:r>
            <a:r>
              <a:rPr lang="en-US" altLang="ko-KR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주파수 단위 </a:t>
            </a:r>
            <a:r>
              <a:rPr lang="en-US" altLang="ko-KR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CSI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altLang="ko-KR" spc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pc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푸리에 변환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endParaRPr lang="en-US" altLang="ko-KR" b="0" i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0" i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필터링 기법 적용</a:t>
            </a:r>
            <a:endParaRPr lang="en-US" altLang="ko-KR" b="0" i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26D44-64E5-49FF-BB6C-B31C8DD43AA7}"/>
              </a:ext>
            </a:extLst>
          </p:cNvPr>
          <p:cNvSpPr txBox="1"/>
          <p:nvPr/>
        </p:nvSpPr>
        <p:spPr>
          <a:xfrm>
            <a:off x="1189138" y="4907759"/>
            <a:ext cx="833817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7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8E90A9-B3B5-6F68-D2AD-639EC921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E2CCEAF-006C-3EFD-D629-69DF0EF6FCB1}"/>
              </a:ext>
            </a:extLst>
          </p:cNvPr>
          <p:cNvSpPr/>
          <p:nvPr/>
        </p:nvSpPr>
        <p:spPr>
          <a:xfrm>
            <a:off x="422204" y="3538844"/>
            <a:ext cx="473206" cy="41623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69687B-D984-1BA9-01F0-D50C45D80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5" y="1941590"/>
            <a:ext cx="3312368" cy="45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2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26145" y="1143511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13273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학습보정 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PCA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주성분 분석과 칼만필터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BAC11-4C8E-4390-9143-C2295F486A9D}"/>
              </a:ext>
            </a:extLst>
          </p:cNvPr>
          <p:cNvSpPr txBox="1"/>
          <p:nvPr/>
        </p:nvSpPr>
        <p:spPr>
          <a:xfrm>
            <a:off x="422204" y="2476708"/>
            <a:ext cx="47320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188504-A165-4599-A3AB-723E1D9F7842}"/>
              </a:ext>
            </a:extLst>
          </p:cNvPr>
          <p:cNvSpPr txBox="1"/>
          <p:nvPr/>
        </p:nvSpPr>
        <p:spPr>
          <a:xfrm>
            <a:off x="1092472" y="282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26D44-64E5-49FF-BB6C-B31C8DD43AA7}"/>
              </a:ext>
            </a:extLst>
          </p:cNvPr>
          <p:cNvSpPr txBox="1"/>
          <p:nvPr/>
        </p:nvSpPr>
        <p:spPr>
          <a:xfrm>
            <a:off x="1189138" y="4907759"/>
            <a:ext cx="833817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7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8E90A9-B3B5-6F68-D2AD-639EC921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7EB5A7-1C5B-E3F2-F5C0-372DD899D47E}"/>
              </a:ext>
            </a:extLst>
          </p:cNvPr>
          <p:cNvSpPr/>
          <p:nvPr/>
        </p:nvSpPr>
        <p:spPr>
          <a:xfrm>
            <a:off x="4293397" y="2661374"/>
            <a:ext cx="815578" cy="53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F385FA-C2DB-20B6-DB0F-CEA70D67E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22"/>
          <a:stretch/>
        </p:blipFill>
        <p:spPr>
          <a:xfrm>
            <a:off x="1189139" y="1225067"/>
            <a:ext cx="6003972" cy="50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8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26145" y="1143511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13273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보정 </a:t>
            </a:r>
            <a:r>
              <a:rPr lang="en-US" altLang="ko-KR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PCA 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BAC11-4C8E-4390-9143-C2295F486A9D}"/>
              </a:ext>
            </a:extLst>
          </p:cNvPr>
          <p:cNvSpPr txBox="1"/>
          <p:nvPr/>
        </p:nvSpPr>
        <p:spPr>
          <a:xfrm>
            <a:off x="422204" y="2476708"/>
            <a:ext cx="47320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-apple-system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188504-A165-4599-A3AB-723E1D9F7842}"/>
              </a:ext>
            </a:extLst>
          </p:cNvPr>
          <p:cNvSpPr txBox="1"/>
          <p:nvPr/>
        </p:nvSpPr>
        <p:spPr>
          <a:xfrm>
            <a:off x="1092472" y="282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526D44-64E5-49FF-BB6C-B31C8DD43AA7}"/>
              </a:ext>
            </a:extLst>
          </p:cNvPr>
          <p:cNvSpPr txBox="1"/>
          <p:nvPr/>
        </p:nvSpPr>
        <p:spPr>
          <a:xfrm>
            <a:off x="1189138" y="4907759"/>
            <a:ext cx="8338174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7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8E90A9-B3B5-6F68-D2AD-639EC921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92968C-78FA-4121-BB64-1DBAED68F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9" y="1143511"/>
            <a:ext cx="6070081" cy="42712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2E65AB-ADED-DB8E-57D9-9689AF95A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45" y="5385255"/>
            <a:ext cx="6058425" cy="1455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145787-361D-6E7C-38D3-CCB622DEA60C}"/>
              </a:ext>
            </a:extLst>
          </p:cNvPr>
          <p:cNvSpPr txBox="1"/>
          <p:nvPr/>
        </p:nvSpPr>
        <p:spPr>
          <a:xfrm>
            <a:off x="6714251" y="3151161"/>
            <a:ext cx="23182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- 3</a:t>
            </a:r>
            <a:r>
              <a:rPr lang="ko-KR" altLang="en-US" dirty="0">
                <a:solidFill>
                  <a:schemeClr val="bg1"/>
                </a:solidFill>
              </a:rPr>
              <a:t>개의 안테나와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90</a:t>
            </a:r>
            <a:r>
              <a:rPr lang="ko-KR" altLang="en-US" dirty="0">
                <a:solidFill>
                  <a:schemeClr val="bg1"/>
                </a:solidFill>
              </a:rPr>
              <a:t>개 차원 특성을 가진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주파수를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개의 축을 가진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데이터로 변형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47EFFD7-3F1E-5E84-2547-354DAC6ADDCE}"/>
              </a:ext>
            </a:extLst>
          </p:cNvPr>
          <p:cNvSpPr/>
          <p:nvPr/>
        </p:nvSpPr>
        <p:spPr>
          <a:xfrm>
            <a:off x="6066179" y="3481745"/>
            <a:ext cx="648072" cy="465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59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이상탐지 기법</a:t>
            </a:r>
            <a:endParaRPr lang="ko-KR" altLang="en-US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F0A1635-D200-8203-B3B5-9767B3962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200" y="3867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5428088">
            <a:extLst>
              <a:ext uri="{FF2B5EF4-FFF2-40B4-BE49-F238E27FC236}">
                <a16:creationId xmlns:a16="http://schemas.microsoft.com/office/drawing/2014/main" id="{A750643F-C254-49C5-9618-4EFD637D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4" y="1311375"/>
            <a:ext cx="4564908" cy="29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D43B9314-6200-09BC-25C1-190B40132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14619392">
            <a:extLst>
              <a:ext uri="{FF2B5EF4-FFF2-40B4-BE49-F238E27FC236}">
                <a16:creationId xmlns:a16="http://schemas.microsoft.com/office/drawing/2014/main" id="{9D806BA6-E5E9-B05B-BC7C-FE8252397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210" y="2131958"/>
            <a:ext cx="3673475" cy="143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D65CC26A-39D8-9617-A6E4-F144BE076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050C014-F193-DD5B-F435-D512B0E4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9" name="_x215786728">
            <a:extLst>
              <a:ext uri="{FF2B5EF4-FFF2-40B4-BE49-F238E27FC236}">
                <a16:creationId xmlns:a16="http://schemas.microsoft.com/office/drawing/2014/main" id="{8BBCAF37-3A87-2129-5E59-F1DC2E55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08" y="4223536"/>
            <a:ext cx="5363888" cy="195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8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1C9888-FF5C-41CB-9BC2-82F813249ED4}"/>
              </a:ext>
            </a:extLst>
          </p:cNvPr>
          <p:cNvSpPr/>
          <p:nvPr/>
        </p:nvSpPr>
        <p:spPr>
          <a:xfrm>
            <a:off x="251519" y="1124744"/>
            <a:ext cx="8640961" cy="5472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1.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쉘 스크립트를 이용한 자동저장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SSH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포트를 이용한 빠른 저장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2.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실시간 저장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=&gt; Shell Script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를 사용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3. C++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스크립트를 사용하여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초마다 쉘 스크립트 저장되게 수정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4.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실시간 서버로 데이터 전송해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AI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모델을 통한 실시간 </a:t>
            </a:r>
            <a:r>
              <a:rPr lang="ko-KR" altLang="en-US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에측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lvl="8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1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500" b="0" i="0" u="sng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      	 	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4927" y="-9919"/>
            <a:ext cx="8253380" cy="823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어떻게 데이터를 수집 </a:t>
            </a:r>
            <a:r>
              <a:rPr lang="ko-KR" altLang="en-US" sz="3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할것인가</a:t>
            </a:r>
            <a:r>
              <a:rPr lang="en-US" altLang="ko-KR" sz="3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2F1D-8D53-A743-9981-95572935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11" y="-9919"/>
            <a:ext cx="1950889" cy="8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58906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사용자 지정 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F917B"/>
      </a:accent5>
      <a:accent6>
        <a:srgbClr val="9C6A6A"/>
      </a:accent6>
      <a:hlink>
        <a:srgbClr val="2998E3"/>
      </a:hlink>
      <a:folHlink>
        <a:srgbClr val="7F723D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15836</TotalTime>
  <Words>1075</Words>
  <Application>Microsoft Macintosh PowerPoint</Application>
  <PresentationFormat>화면 슬라이드 쇼(4:3)</PresentationFormat>
  <Paragraphs>481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Gill Sans MT</vt:lpstr>
      <vt:lpstr>맑은 고딕</vt:lpstr>
      <vt:lpstr>휴먼명조</vt:lpstr>
      <vt:lpstr>Wingdings</vt:lpstr>
      <vt:lpstr>Arial</vt:lpstr>
      <vt:lpstr>맑은 고딕</vt:lpstr>
      <vt:lpstr>아리따-돋움(TTF)-Bold</vt:lpstr>
      <vt:lpstr>Aerial</vt:lpstr>
      <vt:lpstr>한양신명조</vt:lpstr>
      <vt:lpstr>-apple-system</vt:lpstr>
      <vt:lpstr>소포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김용환(대학원생-컴퓨터공학전공)</cp:lastModifiedBy>
  <cp:revision>91</cp:revision>
  <dcterms:created xsi:type="dcterms:W3CDTF">2015-08-26T07:58:22Z</dcterms:created>
  <dcterms:modified xsi:type="dcterms:W3CDTF">2022-11-14T12:49:52Z</dcterms:modified>
</cp:coreProperties>
</file>